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137"/>
    <p:restoredTop sz="94646"/>
  </p:normalViewPr>
  <p:slideViewPr>
    <p:cSldViewPr snapToGrid="0" snapToObjects="1">
      <p:cViewPr varScale="1">
        <p:scale>
          <a:sx n="62" d="100"/>
          <a:sy n="62" d="100"/>
        </p:scale>
        <p:origin x="1008" y="5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742043" y="3226831"/>
            <a:ext cx="7904408"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4</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23rd September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65677" y="1309202"/>
            <a:ext cx="288700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confuse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3934307"/>
            <a:ext cx="6295777"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confuse two things, you get them mixed up, so that you think one of them is the other one.</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instructions given to the class began</a:t>
            </a:r>
            <a:r>
              <a:rPr lang="en-GB" b="1" dirty="0">
                <a:latin typeface="Gill Sans MT" panose="020B0502020104020203" pitchFamily="34" charset="77"/>
              </a:rPr>
              <a:t> </a:t>
            </a:r>
            <a:r>
              <a:rPr lang="en-GB" dirty="0">
                <a:latin typeface="Gill Sans MT" panose="020B0502020104020203" pitchFamily="34" charset="77"/>
              </a:rPr>
              <a:t>to </a:t>
            </a:r>
            <a:r>
              <a:rPr lang="en-GB" b="1" dirty="0">
                <a:latin typeface="Gill Sans MT" panose="020B0502020104020203" pitchFamily="34" charset="77"/>
              </a:rPr>
              <a:t>confuse</a:t>
            </a:r>
            <a:r>
              <a:rPr lang="en-GB" dirty="0">
                <a:latin typeface="Gill Sans MT" panose="020B0502020104020203" pitchFamily="34" charset="77"/>
              </a:rPr>
              <a:t> them.  </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con-fuse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47638519"/>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baffle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facilitate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choose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utterly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misinform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43A57A28-BB81-A7A1-19A1-006D8D6227CC}"/>
              </a:ext>
            </a:extLst>
          </p:cNvPr>
          <p:cNvPicPr>
            <a:picLocks noChangeAspect="1"/>
          </p:cNvPicPr>
          <p:nvPr/>
        </p:nvPicPr>
        <p:blipFill>
          <a:blip r:embed="rId4"/>
          <a:stretch>
            <a:fillRect/>
          </a:stretch>
        </p:blipFill>
        <p:spPr>
          <a:xfrm>
            <a:off x="8711712" y="2427624"/>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80478" y="1309202"/>
            <a:ext cx="245740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caught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35613" y="3799867"/>
            <a:ext cx="8076099"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catch an object that is moving through the air, you seize it with your hands. Caught is the past tense and past participle of catch.</a:t>
            </a:r>
          </a:p>
        </p:txBody>
      </p:sp>
      <p:sp>
        <p:nvSpPr>
          <p:cNvPr id="155" name="The was a tear in Freddie’s new school jumper."/>
          <p:cNvSpPr txBox="1"/>
          <p:nvPr/>
        </p:nvSpPr>
        <p:spPr>
          <a:xfrm>
            <a:off x="0" y="635757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Justin </a:t>
            </a:r>
            <a:r>
              <a:rPr lang="en-GB" sz="4000" b="1" dirty="0">
                <a:latin typeface="Gill Sans MT" panose="020B0502020104020203" pitchFamily="34" charset="77"/>
              </a:rPr>
              <a:t>caught</a:t>
            </a:r>
            <a:r>
              <a:rPr lang="en-GB" sz="4000" dirty="0">
                <a:latin typeface="Gill Sans MT" panose="020B0502020104020203" pitchFamily="34" charset="77"/>
              </a:rPr>
              <a:t> the ball when playing cricket.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caught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28881643"/>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grabbed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bought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red-handed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captured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dropped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011B8C12-C459-831E-2828-E066BE56260C}"/>
              </a:ext>
            </a:extLst>
          </p:cNvPr>
          <p:cNvPicPr>
            <a:picLocks noChangeAspect="1"/>
          </p:cNvPicPr>
          <p:nvPr/>
        </p:nvPicPr>
        <p:blipFill>
          <a:blip r:embed="rId4"/>
          <a:stretch>
            <a:fillRect/>
          </a:stretch>
        </p:blipFill>
        <p:spPr>
          <a:xfrm>
            <a:off x="8848814" y="283876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01718" y="1309202"/>
            <a:ext cx="281487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shallow</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87477" y="3976564"/>
            <a:ext cx="7480758"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shallow container, hole, or area of water measures only a short distance from the top to the bottom.</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water was </a:t>
            </a:r>
            <a:r>
              <a:rPr lang="en-GB" sz="4000" b="1" dirty="0">
                <a:latin typeface="Gill Sans MT" panose="020B0502020104020203" pitchFamily="34" charset="77"/>
              </a:rPr>
              <a:t>shallow</a:t>
            </a:r>
            <a:r>
              <a:rPr lang="en-GB" sz="4000" dirty="0">
                <a:latin typeface="Gill Sans MT" panose="020B0502020104020203" pitchFamily="34" charset="77"/>
              </a:rPr>
              <a:t> in the paddling pool.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shal</a:t>
            </a:r>
            <a:r>
              <a:rPr lang="en-GB" dirty="0">
                <a:latin typeface="Gill Sans MT" panose="020B0502020104020203" pitchFamily="34" charset="77"/>
              </a:rPr>
              <a:t>-low</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27681627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hollow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empty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raised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CA710966-AC3C-69D5-13A0-3E99742FEB3B}"/>
              </a:ext>
            </a:extLst>
          </p:cNvPr>
          <p:cNvPicPr>
            <a:picLocks noChangeAspect="1"/>
          </p:cNvPicPr>
          <p:nvPr/>
        </p:nvPicPr>
        <p:blipFill>
          <a:blip r:embed="rId4"/>
          <a:stretch>
            <a:fillRect/>
          </a:stretch>
        </p:blipFill>
        <p:spPr>
          <a:xfrm>
            <a:off x="8626609" y="2907272"/>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99949" y="1309202"/>
            <a:ext cx="301845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navigate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3862391"/>
            <a:ext cx="6793782"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navigate an obstacle, you move carefully in order to avoid hitting the obstacle or hurting yourself.</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Mandy </a:t>
            </a:r>
            <a:r>
              <a:rPr lang="en-GB" sz="4000" b="1" dirty="0">
                <a:latin typeface="Gill Sans MT" panose="020B0502020104020203" pitchFamily="34" charset="77"/>
              </a:rPr>
              <a:t>navigated</a:t>
            </a:r>
            <a:r>
              <a:rPr lang="en-GB" sz="4000" dirty="0">
                <a:latin typeface="Gill Sans MT" panose="020B0502020104020203" pitchFamily="34" charset="77"/>
              </a:rPr>
              <a:t> herself around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nav-</a:t>
            </a:r>
            <a:r>
              <a:rPr lang="en-GB" dirty="0" err="1">
                <a:latin typeface="Gill Sans MT" panose="020B0502020104020203" pitchFamily="34" charset="77"/>
              </a:rPr>
              <a:t>i</a:t>
            </a:r>
            <a:r>
              <a:rPr lang="en-GB" dirty="0">
                <a:latin typeface="Gill Sans MT" panose="020B0502020104020203" pitchFamily="34" charset="77"/>
              </a:rPr>
              <a:t>-gate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53292858"/>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handle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manoeuvre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4FE1A127-ECCC-F595-7234-B73B25AED519}"/>
              </a:ext>
            </a:extLst>
          </p:cNvPr>
          <p:cNvPicPr>
            <a:picLocks noChangeAspect="1"/>
          </p:cNvPicPr>
          <p:nvPr/>
        </p:nvPicPr>
        <p:blipFill>
          <a:blip r:embed="rId4"/>
          <a:stretch>
            <a:fillRect/>
          </a:stretch>
        </p:blipFill>
        <p:spPr>
          <a:xfrm>
            <a:off x="8358940" y="2826857"/>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4886" y="1339979"/>
            <a:ext cx="2702664"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request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9311" y="4498544"/>
            <a:ext cx="5813089"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request something, you ask for it politely or formally.</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Mateo made a </a:t>
            </a:r>
            <a:r>
              <a:rPr lang="en-GB" sz="4000" b="1" dirty="0">
                <a:latin typeface="Gill Sans MT" panose="020B0502020104020203" pitchFamily="34" charset="77"/>
              </a:rPr>
              <a:t>request</a:t>
            </a:r>
            <a:r>
              <a:rPr lang="en-GB" sz="4000" dirty="0">
                <a:latin typeface="Gill Sans MT" panose="020B0502020104020203" pitchFamily="34" charset="77"/>
              </a:rPr>
              <a:t> to hand out the class books.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re-quest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8708527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appeal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answer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politely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demand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urgently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3D8568A8-F187-F6F0-1911-6BE5C3B7CDFE}"/>
              </a:ext>
            </a:extLst>
          </p:cNvPr>
          <p:cNvPicPr>
            <a:picLocks noChangeAspect="1"/>
          </p:cNvPicPr>
          <p:nvPr/>
        </p:nvPicPr>
        <p:blipFill>
          <a:blip r:embed="rId4"/>
          <a:stretch>
            <a:fillRect/>
          </a:stretch>
        </p:blipFill>
        <p:spPr>
          <a:xfrm>
            <a:off x="8589804" y="2936761"/>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6540357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germ</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loose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problem</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shy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9925055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confuse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shallow</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caught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request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6292579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germ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problem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loose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mask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09055010"/>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is not firmly held or fixed in place.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 person is nervous and uncomfortable in the company of other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a very small organism that causes disease.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describe someone's behaviour as a ***, you mean that they do not show their real feelings or character.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a situation that is unsatisfactory and causes difficulties for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513F88DE-BC9C-5D17-AEC3-4A774438CC6C}"/>
              </a:ext>
            </a:extLst>
          </p:cNvPr>
          <p:cNvPicPr>
            <a:picLocks noChangeAspect="1"/>
          </p:cNvPicPr>
          <p:nvPr/>
        </p:nvPicPr>
        <p:blipFill>
          <a:blip r:embed="rId5"/>
          <a:stretch>
            <a:fillRect/>
          </a:stretch>
        </p:blipFill>
        <p:spPr>
          <a:xfrm>
            <a:off x="11034267" y="5471790"/>
            <a:ext cx="794871" cy="794871"/>
          </a:xfrm>
          <a:prstGeom prst="rect">
            <a:avLst/>
          </a:prstGeom>
        </p:spPr>
      </p:pic>
      <p:pic>
        <p:nvPicPr>
          <p:cNvPr id="3" name="Picture 2">
            <a:extLst>
              <a:ext uri="{FF2B5EF4-FFF2-40B4-BE49-F238E27FC236}">
                <a16:creationId xmlns:a16="http://schemas.microsoft.com/office/drawing/2014/main" id="{6AA097F9-D9B0-FD1E-4AC4-5E93D0EF6B3F}"/>
              </a:ext>
            </a:extLst>
          </p:cNvPr>
          <p:cNvPicPr>
            <a:picLocks noChangeAspect="1"/>
          </p:cNvPicPr>
          <p:nvPr/>
        </p:nvPicPr>
        <p:blipFill>
          <a:blip r:embed="rId6"/>
          <a:stretch>
            <a:fillRect/>
          </a:stretch>
        </p:blipFill>
        <p:spPr>
          <a:xfrm>
            <a:off x="11186528" y="8000378"/>
            <a:ext cx="818776" cy="818776"/>
          </a:xfrm>
          <a:prstGeom prst="rect">
            <a:avLst/>
          </a:prstGeom>
        </p:spPr>
      </p:pic>
      <p:pic>
        <p:nvPicPr>
          <p:cNvPr id="5" name="Picture 4">
            <a:extLst>
              <a:ext uri="{FF2B5EF4-FFF2-40B4-BE49-F238E27FC236}">
                <a16:creationId xmlns:a16="http://schemas.microsoft.com/office/drawing/2014/main" id="{3C87597A-BBC8-CC69-69EB-3171D2B29A2F}"/>
              </a:ext>
            </a:extLst>
          </p:cNvPr>
          <p:cNvPicPr>
            <a:picLocks noChangeAspect="1"/>
          </p:cNvPicPr>
          <p:nvPr/>
        </p:nvPicPr>
        <p:blipFill>
          <a:blip r:embed="rId7"/>
          <a:stretch>
            <a:fillRect/>
          </a:stretch>
        </p:blipFill>
        <p:spPr>
          <a:xfrm>
            <a:off x="11061732" y="2920216"/>
            <a:ext cx="890494" cy="890494"/>
          </a:xfrm>
          <a:prstGeom prst="rect">
            <a:avLst/>
          </a:prstGeom>
        </p:spPr>
      </p:pic>
      <p:pic>
        <p:nvPicPr>
          <p:cNvPr id="6" name="Picture 5">
            <a:extLst>
              <a:ext uri="{FF2B5EF4-FFF2-40B4-BE49-F238E27FC236}">
                <a16:creationId xmlns:a16="http://schemas.microsoft.com/office/drawing/2014/main" id="{817CA773-85BF-8FB2-57AF-7ACB23BAE9B6}"/>
              </a:ext>
            </a:extLst>
          </p:cNvPr>
          <p:cNvPicPr>
            <a:picLocks noChangeAspect="1"/>
          </p:cNvPicPr>
          <p:nvPr/>
        </p:nvPicPr>
        <p:blipFill>
          <a:blip r:embed="rId8"/>
          <a:stretch>
            <a:fillRect/>
          </a:stretch>
        </p:blipFill>
        <p:spPr>
          <a:xfrm>
            <a:off x="11007944" y="4104534"/>
            <a:ext cx="944282" cy="944282"/>
          </a:xfrm>
          <a:prstGeom prst="rect">
            <a:avLst/>
          </a:prstGeom>
        </p:spPr>
      </p:pic>
      <p:pic>
        <p:nvPicPr>
          <p:cNvPr id="7" name="Picture 6">
            <a:extLst>
              <a:ext uri="{FF2B5EF4-FFF2-40B4-BE49-F238E27FC236}">
                <a16:creationId xmlns:a16="http://schemas.microsoft.com/office/drawing/2014/main" id="{42C6C840-1180-4D98-EF5C-4370A3481954}"/>
              </a:ext>
            </a:extLst>
          </p:cNvPr>
          <p:cNvPicPr>
            <a:picLocks noChangeAspect="1"/>
          </p:cNvPicPr>
          <p:nvPr/>
        </p:nvPicPr>
        <p:blipFill>
          <a:blip r:embed="rId9"/>
          <a:stretch>
            <a:fillRect/>
          </a:stretch>
        </p:blipFill>
        <p:spPr>
          <a:xfrm>
            <a:off x="11061732" y="6688272"/>
            <a:ext cx="890494" cy="890494"/>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775369465"/>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confuse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caught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shallow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navigate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request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677213899"/>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an obstacle, you move carefully in order to avoid hitting the obstacle or hurting yourself.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an object that is moving through the air, you seize it with your hands. *** is the past tense and past participle of catch.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container, hole, or area of water measures only a short distance from the top to the bottom.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something, you ask for it politely or formally.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a:t>
                      </a:r>
                      <a:r>
                        <a:rPr lang="en-GB" sz="2000">
                          <a:latin typeface="Gill Sans MT" panose="020B0502020104020203" pitchFamily="34" charset="77"/>
                        </a:rPr>
                        <a:t>you *** </a:t>
                      </a:r>
                      <a:r>
                        <a:rPr lang="en-GB" sz="2000" dirty="0">
                          <a:latin typeface="Gill Sans MT" panose="020B0502020104020203" pitchFamily="34" charset="77"/>
                        </a:rPr>
                        <a:t>two things, you get them mixed up, so that you think one of them is the other 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AD2D3219-815B-3B83-C386-D1F1A55F6216}"/>
              </a:ext>
            </a:extLst>
          </p:cNvPr>
          <p:cNvPicPr>
            <a:picLocks noChangeAspect="1"/>
          </p:cNvPicPr>
          <p:nvPr/>
        </p:nvPicPr>
        <p:blipFill>
          <a:blip r:embed="rId5"/>
          <a:stretch>
            <a:fillRect/>
          </a:stretch>
        </p:blipFill>
        <p:spPr>
          <a:xfrm>
            <a:off x="11048161" y="7885565"/>
            <a:ext cx="933589" cy="933589"/>
          </a:xfrm>
          <a:prstGeom prst="rect">
            <a:avLst/>
          </a:prstGeom>
        </p:spPr>
      </p:pic>
      <p:pic>
        <p:nvPicPr>
          <p:cNvPr id="3" name="Picture 2">
            <a:extLst>
              <a:ext uri="{FF2B5EF4-FFF2-40B4-BE49-F238E27FC236}">
                <a16:creationId xmlns:a16="http://schemas.microsoft.com/office/drawing/2014/main" id="{7DC50865-FE9C-96E0-197F-9954042D564D}"/>
              </a:ext>
            </a:extLst>
          </p:cNvPr>
          <p:cNvPicPr>
            <a:picLocks noChangeAspect="1"/>
          </p:cNvPicPr>
          <p:nvPr/>
        </p:nvPicPr>
        <p:blipFill>
          <a:blip r:embed="rId6"/>
          <a:stretch>
            <a:fillRect/>
          </a:stretch>
        </p:blipFill>
        <p:spPr>
          <a:xfrm>
            <a:off x="11018637" y="4047148"/>
            <a:ext cx="933589" cy="933589"/>
          </a:xfrm>
          <a:prstGeom prst="rect">
            <a:avLst/>
          </a:prstGeom>
        </p:spPr>
      </p:pic>
      <p:pic>
        <p:nvPicPr>
          <p:cNvPr id="5" name="Picture 4">
            <a:extLst>
              <a:ext uri="{FF2B5EF4-FFF2-40B4-BE49-F238E27FC236}">
                <a16:creationId xmlns:a16="http://schemas.microsoft.com/office/drawing/2014/main" id="{93E575EB-0BF4-69F3-1378-1B46318821D0}"/>
              </a:ext>
            </a:extLst>
          </p:cNvPr>
          <p:cNvPicPr>
            <a:picLocks noChangeAspect="1"/>
          </p:cNvPicPr>
          <p:nvPr/>
        </p:nvPicPr>
        <p:blipFill>
          <a:blip r:embed="rId7"/>
          <a:stretch>
            <a:fillRect/>
          </a:stretch>
        </p:blipFill>
        <p:spPr>
          <a:xfrm>
            <a:off x="11049307" y="5428245"/>
            <a:ext cx="961484" cy="961484"/>
          </a:xfrm>
          <a:prstGeom prst="rect">
            <a:avLst/>
          </a:prstGeom>
        </p:spPr>
      </p:pic>
      <p:pic>
        <p:nvPicPr>
          <p:cNvPr id="6" name="Picture 5">
            <a:extLst>
              <a:ext uri="{FF2B5EF4-FFF2-40B4-BE49-F238E27FC236}">
                <a16:creationId xmlns:a16="http://schemas.microsoft.com/office/drawing/2014/main" id="{A37263EA-AC8B-8191-EF4D-BABA96F9B286}"/>
              </a:ext>
            </a:extLst>
          </p:cNvPr>
          <p:cNvPicPr>
            <a:picLocks noChangeAspect="1"/>
          </p:cNvPicPr>
          <p:nvPr/>
        </p:nvPicPr>
        <p:blipFill>
          <a:blip r:embed="rId8"/>
          <a:stretch>
            <a:fillRect/>
          </a:stretch>
        </p:blipFill>
        <p:spPr>
          <a:xfrm>
            <a:off x="11018637" y="2713260"/>
            <a:ext cx="795948" cy="795948"/>
          </a:xfrm>
          <a:prstGeom prst="rect">
            <a:avLst/>
          </a:prstGeom>
        </p:spPr>
      </p:pic>
      <p:pic>
        <p:nvPicPr>
          <p:cNvPr id="7" name="Picture 6">
            <a:extLst>
              <a:ext uri="{FF2B5EF4-FFF2-40B4-BE49-F238E27FC236}">
                <a16:creationId xmlns:a16="http://schemas.microsoft.com/office/drawing/2014/main" id="{D3784EB1-964E-36E4-7070-D8CDECE954FB}"/>
              </a:ext>
            </a:extLst>
          </p:cNvPr>
          <p:cNvPicPr>
            <a:picLocks noChangeAspect="1"/>
          </p:cNvPicPr>
          <p:nvPr/>
        </p:nvPicPr>
        <p:blipFill>
          <a:blip r:embed="rId9"/>
          <a:stretch>
            <a:fillRect/>
          </a:stretch>
        </p:blipFill>
        <p:spPr>
          <a:xfrm>
            <a:off x="10987607" y="6712617"/>
            <a:ext cx="854958" cy="854958"/>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493418" y="3993661"/>
            <a:ext cx="261129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problem</a:t>
            </a:r>
            <a:endParaRPr dirty="0">
              <a:latin typeface="Gill Sans MT" panose="020B0502020104020203" pitchFamily="34" charset="77"/>
            </a:endParaRPr>
          </a:p>
        </p:txBody>
      </p:sp>
      <p:sp>
        <p:nvSpPr>
          <p:cNvPr id="135" name="spare"/>
          <p:cNvSpPr txBox="1"/>
          <p:nvPr/>
        </p:nvSpPr>
        <p:spPr>
          <a:xfrm>
            <a:off x="3061648" y="4824209"/>
            <a:ext cx="16334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loose</a:t>
            </a:r>
            <a:endParaRPr b="1" dirty="0">
              <a:latin typeface="Gill Sans MT" panose="020B0502020104020203" pitchFamily="34" charset="77"/>
              <a:sym typeface="American Typewriter"/>
            </a:endParaRPr>
          </a:p>
        </p:txBody>
      </p:sp>
      <p:sp>
        <p:nvSpPr>
          <p:cNvPr id="136" name="chipped"/>
          <p:cNvSpPr txBox="1"/>
          <p:nvPr/>
        </p:nvSpPr>
        <p:spPr>
          <a:xfrm>
            <a:off x="3270072" y="5769060"/>
            <a:ext cx="105798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shy</a:t>
            </a:r>
            <a:endParaRPr dirty="0">
              <a:latin typeface="Gill Sans MT" panose="020B0502020104020203" pitchFamily="34" charset="77"/>
            </a:endParaRPr>
          </a:p>
        </p:txBody>
      </p:sp>
      <p:sp>
        <p:nvSpPr>
          <p:cNvPr id="137" name="lift"/>
          <p:cNvSpPr txBox="1"/>
          <p:nvPr/>
        </p:nvSpPr>
        <p:spPr>
          <a:xfrm>
            <a:off x="2972718" y="6639612"/>
            <a:ext cx="16526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mask</a:t>
            </a:r>
            <a:endParaRPr dirty="0">
              <a:latin typeface="Gill Sans MT" panose="020B0502020104020203" pitchFamily="34" charset="77"/>
            </a:endParaRPr>
          </a:p>
        </p:txBody>
      </p:sp>
      <p:sp>
        <p:nvSpPr>
          <p:cNvPr id="138" name="mutter"/>
          <p:cNvSpPr txBox="1"/>
          <p:nvPr/>
        </p:nvSpPr>
        <p:spPr>
          <a:xfrm>
            <a:off x="8176631" y="3961911"/>
            <a:ext cx="207909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caught</a:t>
            </a:r>
            <a:endParaRPr b="1" dirty="0">
              <a:latin typeface="Gill Sans MT" panose="020B0502020104020203" pitchFamily="34" charset="77"/>
              <a:sym typeface="American Typewriter"/>
            </a:endParaRPr>
          </a:p>
        </p:txBody>
      </p:sp>
      <p:sp>
        <p:nvSpPr>
          <p:cNvPr id="139" name="unveil"/>
          <p:cNvSpPr txBox="1"/>
          <p:nvPr/>
        </p:nvSpPr>
        <p:spPr>
          <a:xfrm>
            <a:off x="7919800" y="5755144"/>
            <a:ext cx="256801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navigate</a:t>
            </a:r>
            <a:endParaRPr dirty="0">
              <a:latin typeface="Gill Sans MT" panose="020B0502020104020203" pitchFamily="34" charset="77"/>
              <a:sym typeface="American Typewriter"/>
            </a:endParaRPr>
          </a:p>
        </p:txBody>
      </p:sp>
      <p:sp>
        <p:nvSpPr>
          <p:cNvPr id="140" name="tolerate"/>
          <p:cNvSpPr txBox="1"/>
          <p:nvPr/>
        </p:nvSpPr>
        <p:spPr>
          <a:xfrm>
            <a:off x="8052397" y="3065958"/>
            <a:ext cx="23275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confuse</a:t>
            </a:r>
            <a:endParaRPr dirty="0">
              <a:latin typeface="Gill Sans MT" panose="020B0502020104020203" pitchFamily="34" charset="77"/>
            </a:endParaRPr>
          </a:p>
        </p:txBody>
      </p:sp>
      <p:sp>
        <p:nvSpPr>
          <p:cNvPr id="141" name="fixation"/>
          <p:cNvSpPr txBox="1"/>
          <p:nvPr/>
        </p:nvSpPr>
        <p:spPr>
          <a:xfrm>
            <a:off x="8078851" y="4824210"/>
            <a:ext cx="227466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shallow</a:t>
            </a:r>
            <a:endParaRPr dirty="0">
              <a:latin typeface="Gill Sans MT" panose="020B0502020104020203" pitchFamily="34" charset="77"/>
            </a:endParaRPr>
          </a:p>
        </p:txBody>
      </p:sp>
      <p:sp>
        <p:nvSpPr>
          <p:cNvPr id="142" name="rustle"/>
          <p:cNvSpPr txBox="1"/>
          <p:nvPr/>
        </p:nvSpPr>
        <p:spPr>
          <a:xfrm>
            <a:off x="8049197" y="6620562"/>
            <a:ext cx="233397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request</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779812" y="3081109"/>
            <a:ext cx="2072592"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germ</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35557"/>
            <a:ext cx="645529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germ</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09618" y="5887012"/>
            <a:ext cx="102443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problem</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B21F5B15-66FC-4A44-88EB-AD11ABE9FD29}"/>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DF544628-69F0-D101-AA9B-30FAA1E020D9}"/>
              </a:ext>
            </a:extLst>
          </p:cNvPr>
          <p:cNvPicPr>
            <a:picLocks noChangeAspect="1"/>
          </p:cNvPicPr>
          <p:nvPr/>
        </p:nvPicPr>
        <p:blipFill>
          <a:blip r:embed="rId5"/>
          <a:stretch>
            <a:fillRect/>
          </a:stretch>
        </p:blipFill>
        <p:spPr>
          <a:xfrm>
            <a:off x="450849" y="5680527"/>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64557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054115" y="558354"/>
            <a:ext cx="568264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loose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4876800"/>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shy</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33319249-866C-8AED-560A-B132262C203F}"/>
              </a:ext>
            </a:extLst>
          </p:cNvPr>
          <p:cNvPicPr>
            <a:picLocks noChangeAspect="1"/>
          </p:cNvPicPr>
          <p:nvPr/>
        </p:nvPicPr>
        <p:blipFill>
          <a:blip r:embed="rId4"/>
          <a:stretch>
            <a:fillRect/>
          </a:stretch>
        </p:blipFill>
        <p:spPr>
          <a:xfrm>
            <a:off x="8791534" y="639298"/>
            <a:ext cx="3251200" cy="3251200"/>
          </a:xfrm>
          <a:prstGeom prst="rect">
            <a:avLst/>
          </a:prstGeom>
        </p:spPr>
      </p:pic>
      <p:pic>
        <p:nvPicPr>
          <p:cNvPr id="4" name="Picture 3">
            <a:extLst>
              <a:ext uri="{FF2B5EF4-FFF2-40B4-BE49-F238E27FC236}">
                <a16:creationId xmlns:a16="http://schemas.microsoft.com/office/drawing/2014/main" id="{ABB0AD5E-8314-893C-618A-B30A95D22371}"/>
              </a:ext>
            </a:extLst>
          </p:cNvPr>
          <p:cNvPicPr>
            <a:picLocks noChangeAspect="1"/>
          </p:cNvPicPr>
          <p:nvPr/>
        </p:nvPicPr>
        <p:blipFill>
          <a:blip r:embed="rId5"/>
          <a:stretch>
            <a:fillRect/>
          </a:stretch>
        </p:blipFill>
        <p:spPr>
          <a:xfrm>
            <a:off x="2235200" y="5422575"/>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004444" y="0"/>
            <a:ext cx="642163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mask</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05545" y="6021350"/>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confuse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5FB9C4CE-2249-D77A-D3C4-D6719A024B26}"/>
              </a:ext>
            </a:extLst>
          </p:cNvPr>
          <p:cNvPicPr>
            <a:picLocks noChangeAspect="1"/>
          </p:cNvPicPr>
          <p:nvPr/>
        </p:nvPicPr>
        <p:blipFill>
          <a:blip r:embed="rId4"/>
          <a:stretch>
            <a:fillRect/>
          </a:stretch>
        </p:blipFill>
        <p:spPr>
          <a:xfrm>
            <a:off x="9097351" y="667899"/>
            <a:ext cx="3251200" cy="3251200"/>
          </a:xfrm>
          <a:prstGeom prst="rect">
            <a:avLst/>
          </a:prstGeom>
        </p:spPr>
      </p:pic>
      <p:pic>
        <p:nvPicPr>
          <p:cNvPr id="4" name="Picture 3">
            <a:extLst>
              <a:ext uri="{FF2B5EF4-FFF2-40B4-BE49-F238E27FC236}">
                <a16:creationId xmlns:a16="http://schemas.microsoft.com/office/drawing/2014/main" id="{70535D97-4854-9AC1-4F80-8B3014FAE3F4}"/>
              </a:ext>
            </a:extLst>
          </p:cNvPr>
          <p:cNvPicPr>
            <a:picLocks noChangeAspect="1"/>
          </p:cNvPicPr>
          <p:nvPr/>
        </p:nvPicPr>
        <p:blipFill>
          <a:blip r:embed="rId5"/>
          <a:stretch>
            <a:fillRect/>
          </a:stretch>
        </p:blipFill>
        <p:spPr>
          <a:xfrm>
            <a:off x="593240"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6270" y="496932"/>
            <a:ext cx="6798336"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caught</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31901" y="5643529"/>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shallow</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747C536C-BE38-F1DA-059A-C612B035F9E7}"/>
              </a:ext>
            </a:extLst>
          </p:cNvPr>
          <p:cNvPicPr>
            <a:picLocks noChangeAspect="1"/>
          </p:cNvPicPr>
          <p:nvPr/>
        </p:nvPicPr>
        <p:blipFill>
          <a:blip r:embed="rId4"/>
          <a:stretch>
            <a:fillRect/>
          </a:stretch>
        </p:blipFill>
        <p:spPr>
          <a:xfrm>
            <a:off x="8788328" y="602862"/>
            <a:ext cx="3251200" cy="3251200"/>
          </a:xfrm>
          <a:prstGeom prst="rect">
            <a:avLst/>
          </a:prstGeom>
        </p:spPr>
      </p:pic>
      <p:pic>
        <p:nvPicPr>
          <p:cNvPr id="4" name="Picture 3">
            <a:extLst>
              <a:ext uri="{FF2B5EF4-FFF2-40B4-BE49-F238E27FC236}">
                <a16:creationId xmlns:a16="http://schemas.microsoft.com/office/drawing/2014/main" id="{AACF01D0-C4DA-FA2A-4588-FC81E0504069}"/>
              </a:ext>
            </a:extLst>
          </p:cNvPr>
          <p:cNvPicPr>
            <a:picLocks noChangeAspect="1"/>
          </p:cNvPicPr>
          <p:nvPr/>
        </p:nvPicPr>
        <p:blipFill>
          <a:blip r:embed="rId5"/>
          <a:stretch>
            <a:fillRect/>
          </a:stretch>
        </p:blipFill>
        <p:spPr>
          <a:xfrm>
            <a:off x="535325" y="572960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97123" y="868310"/>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navigate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887012"/>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request</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DF46C0B8-7F1A-0363-92BA-24A9288AD00D}"/>
              </a:ext>
            </a:extLst>
          </p:cNvPr>
          <p:cNvPicPr>
            <a:picLocks noChangeAspect="1"/>
          </p:cNvPicPr>
          <p:nvPr/>
        </p:nvPicPr>
        <p:blipFill>
          <a:blip r:embed="rId4"/>
          <a:stretch>
            <a:fillRect/>
          </a:stretch>
        </p:blipFill>
        <p:spPr>
          <a:xfrm>
            <a:off x="9097351" y="571279"/>
            <a:ext cx="3251200" cy="3251200"/>
          </a:xfrm>
          <a:prstGeom prst="rect">
            <a:avLst/>
          </a:prstGeom>
        </p:spPr>
      </p:pic>
      <p:pic>
        <p:nvPicPr>
          <p:cNvPr id="4" name="Picture 3">
            <a:extLst>
              <a:ext uri="{FF2B5EF4-FFF2-40B4-BE49-F238E27FC236}">
                <a16:creationId xmlns:a16="http://schemas.microsoft.com/office/drawing/2014/main" id="{DF814959-582C-28E3-313D-96070D3176F4}"/>
              </a:ext>
            </a:extLst>
          </p:cNvPr>
          <p:cNvPicPr>
            <a:picLocks noChangeAspect="1"/>
          </p:cNvPicPr>
          <p:nvPr/>
        </p:nvPicPr>
        <p:blipFill>
          <a:blip r:embed="rId5"/>
          <a:stretch>
            <a:fillRect/>
          </a:stretch>
        </p:blipFill>
        <p:spPr>
          <a:xfrm>
            <a:off x="537882" y="5702277"/>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73857" y="427404"/>
            <a:ext cx="621965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germ</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10658" y="5931304"/>
            <a:ext cx="1024433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problem</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5B5BA07-95FD-35DC-4815-6B84A924160D}"/>
              </a:ext>
            </a:extLst>
          </p:cNvPr>
          <p:cNvPicPr>
            <a:picLocks noChangeAspect="1"/>
          </p:cNvPicPr>
          <p:nvPr/>
        </p:nvPicPr>
        <p:blipFill>
          <a:blip r:embed="rId4"/>
          <a:stretch>
            <a:fillRect/>
          </a:stretch>
        </p:blipFill>
        <p:spPr>
          <a:xfrm>
            <a:off x="9091375" y="509045"/>
            <a:ext cx="3251200" cy="3251200"/>
          </a:xfrm>
          <a:prstGeom prst="rect">
            <a:avLst/>
          </a:prstGeom>
        </p:spPr>
      </p:pic>
      <p:pic>
        <p:nvPicPr>
          <p:cNvPr id="4" name="Picture 3">
            <a:extLst>
              <a:ext uri="{FF2B5EF4-FFF2-40B4-BE49-F238E27FC236}">
                <a16:creationId xmlns:a16="http://schemas.microsoft.com/office/drawing/2014/main" id="{1F628EA9-BCDF-45AE-0E65-85FDBEEFF75E}"/>
              </a:ext>
            </a:extLst>
          </p:cNvPr>
          <p:cNvPicPr>
            <a:picLocks noChangeAspect="1"/>
          </p:cNvPicPr>
          <p:nvPr/>
        </p:nvPicPr>
        <p:blipFill>
          <a:blip r:embed="rId5"/>
          <a:stretch>
            <a:fillRect/>
          </a:stretch>
        </p:blipFill>
        <p:spPr>
          <a:xfrm>
            <a:off x="450849"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51748" y="769884"/>
            <a:ext cx="625331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loose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48356" y="497251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shy</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DFC1FCF-FEB4-AC2F-145C-1BF7F17AD42A}"/>
              </a:ext>
            </a:extLst>
          </p:cNvPr>
          <p:cNvPicPr>
            <a:picLocks noChangeAspect="1"/>
          </p:cNvPicPr>
          <p:nvPr/>
        </p:nvPicPr>
        <p:blipFill>
          <a:blip r:embed="rId4"/>
          <a:stretch>
            <a:fillRect/>
          </a:stretch>
        </p:blipFill>
        <p:spPr>
          <a:xfrm>
            <a:off x="8669785" y="575276"/>
            <a:ext cx="3251200" cy="3251200"/>
          </a:xfrm>
          <a:prstGeom prst="rect">
            <a:avLst/>
          </a:prstGeom>
        </p:spPr>
      </p:pic>
      <p:pic>
        <p:nvPicPr>
          <p:cNvPr id="4" name="Picture 3">
            <a:extLst>
              <a:ext uri="{FF2B5EF4-FFF2-40B4-BE49-F238E27FC236}">
                <a16:creationId xmlns:a16="http://schemas.microsoft.com/office/drawing/2014/main" id="{819E3F52-86E7-109E-2169-03E59F0E0C55}"/>
              </a:ext>
            </a:extLst>
          </p:cNvPr>
          <p:cNvPicPr>
            <a:picLocks noChangeAspect="1"/>
          </p:cNvPicPr>
          <p:nvPr/>
        </p:nvPicPr>
        <p:blipFill>
          <a:blip r:embed="rId5"/>
          <a:stretch>
            <a:fillRect/>
          </a:stretch>
        </p:blipFill>
        <p:spPr>
          <a:xfrm>
            <a:off x="1844280"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17126" y="397089"/>
            <a:ext cx="713336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mask</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966984"/>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confuse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2021100-EC28-567A-57F7-0F3968D65E21}"/>
              </a:ext>
            </a:extLst>
          </p:cNvPr>
          <p:cNvPicPr>
            <a:picLocks noChangeAspect="1"/>
          </p:cNvPicPr>
          <p:nvPr/>
        </p:nvPicPr>
        <p:blipFill>
          <a:blip r:embed="rId4"/>
          <a:stretch>
            <a:fillRect/>
          </a:stretch>
        </p:blipFill>
        <p:spPr>
          <a:xfrm>
            <a:off x="9127140" y="661750"/>
            <a:ext cx="3251200" cy="3251200"/>
          </a:xfrm>
          <a:prstGeom prst="rect">
            <a:avLst/>
          </a:prstGeom>
        </p:spPr>
      </p:pic>
      <p:pic>
        <p:nvPicPr>
          <p:cNvPr id="4" name="Picture 3">
            <a:extLst>
              <a:ext uri="{FF2B5EF4-FFF2-40B4-BE49-F238E27FC236}">
                <a16:creationId xmlns:a16="http://schemas.microsoft.com/office/drawing/2014/main" id="{0B037762-5175-2C70-1A65-ECCD24618A87}"/>
              </a:ext>
            </a:extLst>
          </p:cNvPr>
          <p:cNvPicPr>
            <a:picLocks noChangeAspect="1"/>
          </p:cNvPicPr>
          <p:nvPr/>
        </p:nvPicPr>
        <p:blipFill>
          <a:blip r:embed="rId5"/>
          <a:stretch>
            <a:fillRect/>
          </a:stretch>
        </p:blipFill>
        <p:spPr>
          <a:xfrm>
            <a:off x="269197" y="5669953"/>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23969" y="2274766"/>
            <a:ext cx="167353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germ	</a:t>
            </a:r>
            <a:endParaRPr b="1" dirty="0">
              <a:latin typeface="Gill Sans MT" panose="020B0502020104020203" pitchFamily="34" charset="77"/>
              <a:sym typeface="American Typewriter"/>
            </a:endParaRPr>
          </a:p>
        </p:txBody>
      </p:sp>
      <p:sp>
        <p:nvSpPr>
          <p:cNvPr id="134" name="office"/>
          <p:cNvSpPr txBox="1"/>
          <p:nvPr/>
        </p:nvSpPr>
        <p:spPr>
          <a:xfrm>
            <a:off x="5255125" y="3183419"/>
            <a:ext cx="261129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problem</a:t>
            </a:r>
            <a:endParaRPr dirty="0">
              <a:latin typeface="Gill Sans MT" panose="020B0502020104020203" pitchFamily="34" charset="77"/>
            </a:endParaRPr>
          </a:p>
        </p:txBody>
      </p:sp>
      <p:sp>
        <p:nvSpPr>
          <p:cNvPr id="135" name="spare"/>
          <p:cNvSpPr txBox="1"/>
          <p:nvPr/>
        </p:nvSpPr>
        <p:spPr>
          <a:xfrm>
            <a:off x="5744029" y="4033018"/>
            <a:ext cx="16334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loose</a:t>
            </a:r>
            <a:endParaRPr b="1" dirty="0">
              <a:latin typeface="Gill Sans MT" panose="020B0502020104020203" pitchFamily="34" charset="77"/>
              <a:sym typeface="American Typewriter"/>
            </a:endParaRPr>
          </a:p>
        </p:txBody>
      </p:sp>
      <p:sp>
        <p:nvSpPr>
          <p:cNvPr id="136" name="chipped"/>
          <p:cNvSpPr txBox="1"/>
          <p:nvPr/>
        </p:nvSpPr>
        <p:spPr>
          <a:xfrm>
            <a:off x="6031778" y="4958818"/>
            <a:ext cx="105798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shy</a:t>
            </a:r>
            <a:endParaRPr dirty="0">
              <a:latin typeface="Gill Sans MT" panose="020B0502020104020203" pitchFamily="34" charset="77"/>
            </a:endParaRPr>
          </a:p>
        </p:txBody>
      </p:sp>
      <p:sp>
        <p:nvSpPr>
          <p:cNvPr id="137" name="lift"/>
          <p:cNvSpPr txBox="1"/>
          <p:nvPr/>
        </p:nvSpPr>
        <p:spPr>
          <a:xfrm>
            <a:off x="5734421" y="5829370"/>
            <a:ext cx="16526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mask</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50084" y="460256"/>
            <a:ext cx="910505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caught</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534" y="6092079"/>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shallow</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2C63456-FA5D-DFA5-27BA-302ED9D2E392}"/>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9CD511C7-26DD-1FB3-8BCE-22DA48164347}"/>
              </a:ext>
            </a:extLst>
          </p:cNvPr>
          <p:cNvPicPr>
            <a:picLocks noChangeAspect="1"/>
          </p:cNvPicPr>
          <p:nvPr/>
        </p:nvPicPr>
        <p:blipFill>
          <a:blip r:embed="rId5"/>
          <a:stretch>
            <a:fillRect/>
          </a:stretch>
        </p:blipFill>
        <p:spPr>
          <a:xfrm>
            <a:off x="562061" y="6092079"/>
            <a:ext cx="2515677" cy="2515677"/>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59038" y="1096919"/>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navigate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999543"/>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request</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43BDD67-06DC-09F2-857B-727B78EEC2F6}"/>
              </a:ext>
            </a:extLst>
          </p:cNvPr>
          <p:cNvPicPr>
            <a:picLocks noChangeAspect="1"/>
          </p:cNvPicPr>
          <p:nvPr/>
        </p:nvPicPr>
        <p:blipFill>
          <a:blip r:embed="rId4"/>
          <a:stretch>
            <a:fillRect/>
          </a:stretch>
        </p:blipFill>
        <p:spPr>
          <a:xfrm>
            <a:off x="9269786" y="577410"/>
            <a:ext cx="3251200" cy="3251200"/>
          </a:xfrm>
          <a:prstGeom prst="rect">
            <a:avLst/>
          </a:prstGeom>
        </p:spPr>
      </p:pic>
      <p:pic>
        <p:nvPicPr>
          <p:cNvPr id="4" name="Picture 3">
            <a:extLst>
              <a:ext uri="{FF2B5EF4-FFF2-40B4-BE49-F238E27FC236}">
                <a16:creationId xmlns:a16="http://schemas.microsoft.com/office/drawing/2014/main" id="{E9A3C98F-F6B9-CD8D-BE72-CC8C0D8ABFAA}"/>
              </a:ext>
            </a:extLst>
          </p:cNvPr>
          <p:cNvPicPr>
            <a:picLocks noChangeAspect="1"/>
          </p:cNvPicPr>
          <p:nvPr/>
        </p:nvPicPr>
        <p:blipFill>
          <a:blip r:embed="rId5"/>
          <a:stretch>
            <a:fillRect/>
          </a:stretch>
        </p:blipFill>
        <p:spPr>
          <a:xfrm>
            <a:off x="438359" y="574075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01228" y="3418118"/>
            <a:ext cx="211917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caught</a:t>
            </a:r>
            <a:endParaRPr b="1" dirty="0">
              <a:latin typeface="Gill Sans MT" panose="020B0502020104020203" pitchFamily="34" charset="77"/>
              <a:sym typeface="American Typewriter"/>
            </a:endParaRPr>
          </a:p>
        </p:txBody>
      </p:sp>
      <p:sp>
        <p:nvSpPr>
          <p:cNvPr id="140" name="tolerate"/>
          <p:cNvSpPr txBox="1"/>
          <p:nvPr/>
        </p:nvSpPr>
        <p:spPr>
          <a:xfrm>
            <a:off x="5397026" y="2522165"/>
            <a:ext cx="23275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confuse</a:t>
            </a:r>
            <a:endParaRPr dirty="0">
              <a:latin typeface="Gill Sans MT" panose="020B0502020104020203" pitchFamily="34" charset="77"/>
            </a:endParaRPr>
          </a:p>
        </p:txBody>
      </p:sp>
      <p:sp>
        <p:nvSpPr>
          <p:cNvPr id="141" name="fixation"/>
          <p:cNvSpPr txBox="1"/>
          <p:nvPr/>
        </p:nvSpPr>
        <p:spPr>
          <a:xfrm>
            <a:off x="5423485" y="4280417"/>
            <a:ext cx="227466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shallow</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218477" y="5188117"/>
            <a:ext cx="256801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navigate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335513" y="5996646"/>
            <a:ext cx="233397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request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27309" y="1309202"/>
            <a:ext cx="196367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germ</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0644" y="4428051"/>
            <a:ext cx="6419050"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germ is a very small organism that causes disease.</a:t>
            </a:r>
          </a:p>
        </p:txBody>
      </p:sp>
      <p:sp>
        <p:nvSpPr>
          <p:cNvPr id="155" name="The was a tear in Freddie’s new school jumper."/>
          <p:cNvSpPr txBox="1"/>
          <p:nvPr/>
        </p:nvSpPr>
        <p:spPr>
          <a:xfrm>
            <a:off x="0" y="650000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It’s important to wash your hands to prevent </a:t>
            </a:r>
            <a:r>
              <a:rPr lang="en-GB" sz="4000" b="1" dirty="0">
                <a:latin typeface="Gill Sans MT" panose="020B0502020104020203" pitchFamily="34" charset="77"/>
              </a:rPr>
              <a:t>germs</a:t>
            </a:r>
            <a:r>
              <a:rPr lang="en-GB" sz="4000" dirty="0">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germ</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65771064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harmful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virus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microscopic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74E5318-C6DF-A826-655B-44F05EB3E414}"/>
              </a:ext>
            </a:extLst>
          </p:cNvPr>
          <p:cNvPicPr>
            <a:picLocks noChangeAspect="1"/>
          </p:cNvPicPr>
          <p:nvPr/>
        </p:nvPicPr>
        <p:blipFill>
          <a:blip r:embed="rId3"/>
          <a:stretch>
            <a:fillRect/>
          </a:stretch>
        </p:blipFill>
        <p:spPr>
          <a:xfrm>
            <a:off x="8608049" y="2594648"/>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23782" y="1309202"/>
            <a:ext cx="31707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problem</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0"/>
            <a:ext cx="632048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problem is a situation that is unsatisfactory and causes difficulties for people.</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Bert asked for help with a math </a:t>
            </a:r>
            <a:r>
              <a:rPr lang="en-GB" sz="4000" b="1" dirty="0">
                <a:latin typeface="Gill Sans MT" panose="020B0502020104020203" pitchFamily="34" charset="77"/>
              </a:rPr>
              <a:t>problem</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prob-</a:t>
            </a:r>
            <a:r>
              <a:rPr lang="en-GB" dirty="0" err="1">
                <a:latin typeface="Gill Sans MT" panose="020B0502020104020203" pitchFamily="34" charset="77"/>
              </a:rPr>
              <a:t>lem</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230745658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complication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multi-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dispute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pressing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45D2BFB9-5EDA-A74E-0AC7-FB73AD9F3769}"/>
              </a:ext>
            </a:extLst>
          </p:cNvPr>
          <p:cNvPicPr>
            <a:picLocks noChangeAspect="1"/>
          </p:cNvPicPr>
          <p:nvPr/>
        </p:nvPicPr>
        <p:blipFill>
          <a:blip r:embed="rId3"/>
          <a:stretch>
            <a:fillRect/>
          </a:stretch>
        </p:blipFill>
        <p:spPr>
          <a:xfrm>
            <a:off x="8608049" y="2838765"/>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2915" y="1339979"/>
            <a:ext cx="1952458"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loose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510359"/>
            <a:ext cx="6554201"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loose is not firmly held or fixed in place.</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Bronte had </a:t>
            </a:r>
            <a:r>
              <a:rPr lang="en-GB" sz="4000" b="1" dirty="0">
                <a:latin typeface="Gill Sans MT" panose="020B0502020104020203" pitchFamily="34" charset="77"/>
              </a:rPr>
              <a:t>loose</a:t>
            </a:r>
            <a:r>
              <a:rPr lang="en-GB" sz="4000" dirty="0">
                <a:latin typeface="Gill Sans MT" panose="020B0502020104020203" pitchFamily="34" charset="77"/>
              </a:rPr>
              <a:t> change in per pocket.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loose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156117934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baggy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strict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en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relax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baggy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77782F26-5B99-F604-7B12-E67FCE03F8E3}"/>
              </a:ext>
            </a:extLst>
          </p:cNvPr>
          <p:cNvPicPr>
            <a:picLocks noChangeAspect="1"/>
          </p:cNvPicPr>
          <p:nvPr/>
        </p:nvPicPr>
        <p:blipFill>
          <a:blip r:embed="rId4"/>
          <a:stretch>
            <a:fillRect/>
          </a:stretch>
        </p:blipFill>
        <p:spPr>
          <a:xfrm>
            <a:off x="8711712" y="290283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64746" y="1309202"/>
            <a:ext cx="128881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shy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7477" y="4178795"/>
            <a:ext cx="7059173"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shy person is nervous and uncomfortable in the company of other people.</a:t>
            </a:r>
          </a:p>
        </p:txBody>
      </p:sp>
      <p:sp>
        <p:nvSpPr>
          <p:cNvPr id="155" name="The was a tear in Freddie’s new school jumper."/>
          <p:cNvSpPr txBox="1"/>
          <p:nvPr/>
        </p:nvSpPr>
        <p:spPr>
          <a:xfrm>
            <a:off x="0" y="637056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Robert was too </a:t>
            </a:r>
            <a:r>
              <a:rPr lang="en-GB" sz="4000" b="1" dirty="0">
                <a:latin typeface="Gill Sans MT" panose="020B0502020104020203" pitchFamily="34" charset="77"/>
              </a:rPr>
              <a:t>shy</a:t>
            </a:r>
            <a:r>
              <a:rPr lang="en-GB" sz="4000" dirty="0">
                <a:latin typeface="Gill Sans MT" panose="020B0502020104020203" pitchFamily="34" charset="77"/>
              </a:rPr>
              <a:t> to answer the question.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shy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07461926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sheepish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nervously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F4B8ACF-73C5-D0E4-2ADA-77D299D6086F}"/>
              </a:ext>
            </a:extLst>
          </p:cNvPr>
          <p:cNvPicPr>
            <a:picLocks noChangeAspect="1"/>
          </p:cNvPicPr>
          <p:nvPr/>
        </p:nvPicPr>
        <p:blipFill>
          <a:blip r:embed="rId4"/>
          <a:stretch>
            <a:fillRect/>
          </a:stretch>
        </p:blipFill>
        <p:spPr>
          <a:xfrm>
            <a:off x="8448984" y="2729349"/>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2936" y="1309202"/>
            <a:ext cx="195245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mask</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813077" y="3957633"/>
            <a:ext cx="6215931"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someone's behaviour as a mask, you mean that they do not show their real feelings or character.</a:t>
            </a:r>
          </a:p>
        </p:txBody>
      </p:sp>
      <p:sp>
        <p:nvSpPr>
          <p:cNvPr id="155" name="The was a tear in Freddie’s new school jumper."/>
          <p:cNvSpPr txBox="1"/>
          <p:nvPr/>
        </p:nvSpPr>
        <p:spPr>
          <a:xfrm>
            <a:off x="0" y="652651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Simon was trying to </a:t>
            </a:r>
            <a:r>
              <a:rPr lang="en-GB" sz="4000" b="1" dirty="0">
                <a:latin typeface="Gill Sans MT" panose="020B0502020104020203" pitchFamily="34" charset="77"/>
              </a:rPr>
              <a:t>mask</a:t>
            </a:r>
            <a:r>
              <a:rPr lang="en-GB" sz="4000" dirty="0">
                <a:latin typeface="Gill Sans MT" panose="020B0502020104020203" pitchFamily="34" charset="77"/>
              </a:rPr>
              <a:t> his frown.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(mask)</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0175727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hide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reveal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entirely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7EE7C1B6-859E-CC54-008E-4F13E44F937A}"/>
              </a:ext>
            </a:extLst>
          </p:cNvPr>
          <p:cNvPicPr>
            <a:picLocks noChangeAspect="1"/>
          </p:cNvPicPr>
          <p:nvPr/>
        </p:nvPicPr>
        <p:blipFill>
          <a:blip r:embed="rId4"/>
          <a:stretch>
            <a:fillRect/>
          </a:stretch>
        </p:blipFill>
        <p:spPr>
          <a:xfrm>
            <a:off x="8615719" y="274308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25768</TotalTime>
  <Words>1254</Words>
  <Application>Microsoft Macintosh PowerPoint</Application>
  <PresentationFormat>Custom</PresentationFormat>
  <Paragraphs>350</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566</cp:revision>
  <dcterms:modified xsi:type="dcterms:W3CDTF">2024-09-17T15:31:24Z</dcterms:modified>
</cp:coreProperties>
</file>